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60" r:id="rId4"/>
    <p:sldId id="259" r:id="rId5"/>
    <p:sldId id="275" r:id="rId6"/>
    <p:sldId id="276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57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353" autoAdjust="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CECF71-7531-4D1C-AD0B-DFD511E2A88B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7516B0-1184-497D-B2D9-57290EEF966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485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Witamy wszystkich na naszej prezentacji. Chcielibyśmy przedstawić wam nasz projekt, którym jest aplikacja dla serwisu samochodowego.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5870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Po wybraniu opcji Panel Klienta możemy dodać nasze auto do bazy danych, aby możliwe było dodanie tego auta do kolejki napraw.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79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Serwis wymaga podania szczegółowych danych na temat pojazdu. Takie informacje jak moc, pojemność silnika czy paliwo mogą być pomocne dla mechanika, który będzie przeprowadzał naprawę naszego auta.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2027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Aby dodać auto do kolejki napraw należy w pierwszej kolejności wybrać które auto chcemy dodać, a następnie mamy możliwość dodania dodatkowych informacji o usterce, które mogą być pomocne przy jej naprawie.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6831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widać efektem dodania auta do kolejki jest nowe zgłoszenie naprawy w panelu klienta jednak nie tylko to… Po wybraniu opcji Kolejka napraw z górnego menu, możemy przejść do ogólnego widoku kolejki napraw dostępnego dla każdego użytkownika serwisu.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287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Możemy zauważyć, że na samym dole znajduje się przed chwilą dodane auto i status tej naprawy oznacza, że to zlecenie zostało właśnie dodane i czeka na interakcje ze strony mechanika warsztatu. Aby zobrazować wam, co się dzieje dalej, przełączymy się szybko na konto mechanika.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51797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Jak można zauważyć pojawiła się nowa opcja Panel Pracownika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968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tej części strony mechanik może podejrzeć aktualne naprawy w warsztacie, a co najważniejsze zmienić status tej naprawy, dzięki czemu klient może na bieżąco obserwować to w serwisie.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7745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Najważniejszym użytkownikiem w serwisie jest administrator dlatego on również ma swoje specjalne uprawnienia w serwisie.</a:t>
            </a:r>
          </a:p>
          <a:p>
            <a:r>
              <a:rPr lang="pl-PL" dirty="0"/>
              <a:t>Po przejściu do Panelu Admina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3648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Ma on możliwość zmiany uprawnień innych użytkowników. Może on między innymi powoływać nowych administratorów, czy dawać użytkownikom uprawnienia mechaników.</a:t>
            </a:r>
            <a:br>
              <a:rPr lang="pl-PL" dirty="0"/>
            </a:br>
            <a:r>
              <a:rPr lang="pl-PL" dirty="0"/>
              <a:t>Co więcej administrator może przeglądać zdarzenia jakie zaszły w systemie, dzięki czemu może znaleźć ewentualne błędy, czy znaleźć mechanika, który np. zmienił status naprawy auta.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81316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I to by było na tyle z naszego projektu, jeśli są jakiekolwiek pytania, postaramy się teraz na nie odpowiedzieć.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11322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 wstępie powiem wam o problemie, który zauważyliśmy, i który prawdopodobnie dotyczy wielu ludzi korzystających z usług warsztatów samochodowych.</a:t>
            </a:r>
          </a:p>
          <a:p>
            <a:r>
              <a:rPr lang="pl-PL" dirty="0"/>
              <a:t>Następnie zaprezentuję wam nasz pomysł, aby ten problem rozwiązać.</a:t>
            </a:r>
          </a:p>
          <a:p>
            <a:r>
              <a:rPr lang="pl-PL" dirty="0"/>
              <a:t>Potem pokażemy wam nasze rozwiązanie tego problemu, a na sam koniec zobaczycie w jaki sposób udokumentowaliśmy naszą pracę.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38466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483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Wielu z nas posiada własny samochód, a nawet jeśli nie własny ale nim jeździcie to pewnie i tak wy musicie zajmować się jego naprawami i konserwacją. Jeśli jesteście w gronie takich ludzi jak my, na pewno kiedyś musieliście lub dopiero będziecie musieli zaprowadzić ten samochód do warsztatu samochodowego, a tam już pewnie znana historia. </a:t>
            </a:r>
          </a:p>
          <a:p>
            <a:r>
              <a:rPr lang="pl-PL" dirty="0"/>
              <a:t>Jedziecie rano, czekacie, aż mechanik wyjdzie z wami porozmawiać i zerknąć na wasze auto. Mówi wam, że „Panie tego to się robić nie opłaca, lepiej go na </a:t>
            </a:r>
            <a:r>
              <a:rPr lang="pl-PL" dirty="0" err="1"/>
              <a:t>szrot</a:t>
            </a:r>
            <a:r>
              <a:rPr lang="pl-PL" dirty="0"/>
              <a:t> zaprowadzić i kupić rower” ale do rzeczy. Po krótszych bądź dłuższych negocjacjach udaje się przyjąć auto do serwisu jednak czas oczekiwania na naprawę jest zwykle nie krótki, a jeśli jest ustalony termin odbioru auta to jest bardzo nie pewny i może ulec przesunięciu o czym zwykle dowiadujemy się kilka godzin przed odbiorem auta.</a:t>
            </a:r>
            <a:br>
              <a:rPr lang="pl-PL" dirty="0"/>
            </a:br>
            <a:r>
              <a:rPr lang="pl-PL" dirty="0"/>
              <a:t>Mechanik również często ma problem ocenić za ile dni uda mu się zająć naszym autem, gdyż często w kolejce czeka kilka innych aut z różnymi awariami. Co więcej w dużych warsztatach, w których nie ma żadnych systemów zarządzania mechanicy mogą się gubić przy dużej ilości napraw.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65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Dlatego właśnie jako nasze zadanie projektowe postanowiliśmy stworzyć serwis, w którym i klienci warsztatów jak i jego pracownicy będą mogli znaleźć coś dla siebie.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204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Dlatego właśnie jako nasze zadanie projektowe postanowiliśmy stworzyć serwis, w którym i klienci warsztatów jak i jego pracownicy będą mogli znaleźć coś dla siebie.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31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Serwis znajduje się pod tym adresem, został on właśnie wysłany na czacie.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1528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W tym Po wybraniu zakładki zaloguj pokazanej niebieską strzałką można zalogować się do serwisu, jednak jeśli ktoś jest nowym klientem i nie posiada jeszcze konta, wymagane jest jego uprzednie zarejestrowanie.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91055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Aby dodać nowe konto w serwisie wymagane jest podanie podstawowych danych jak imię, adres e-mail czy adres zamieszkania.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4487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Ekran widoczny po zalogowaniu na konto klienckie. W górnym menu pokazały się dwie nowe, bardzo istotne opcję. 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7516B0-1184-497D-B2D9-57290EEF9663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65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15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1883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6727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995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039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0193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581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9626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493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839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33768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2DC0084-D349-413C-8EED-51B2B2A7D893}" type="datetimeFigureOut">
              <a:rPr lang="pl-PL" smtClean="0"/>
              <a:t>10.06.2020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CD0E8-3CBD-4B51-987C-F35F32554927}" type="slidenum">
              <a:rPr lang="pl-PL" smtClean="0"/>
              <a:t>‹#›</a:t>
            </a:fld>
            <a:endParaRPr lang="pl-P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58290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1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4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jpeg"/><Relationship Id="rId7" Type="http://schemas.openxmlformats.org/officeDocument/2006/relationships/hyperlink" Target="https://en.wikipedia.org/wiki/Head-on_colli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s://pixabay.com/en/accident-auto-crash-car-road-734594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xhere.com/en/photo/1428403" TargetMode="External"/><Relationship Id="rId5" Type="http://schemas.openxmlformats.org/officeDocument/2006/relationships/image" Target="../media/image6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0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E395D1E-4F66-404B-8B32-CD123C659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Serwis dla warsztatu samochodowego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0D7DC00D-5381-4229-A38F-01E87E4D69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Marcin Bober, Rafał Rzewucki</a:t>
            </a:r>
          </a:p>
        </p:txBody>
      </p:sp>
    </p:spTree>
    <p:extLst>
      <p:ext uri="{BB962C8B-B14F-4D97-AF65-F5344CB8AC3E}">
        <p14:creationId xmlns:p14="http://schemas.microsoft.com/office/powerpoint/2010/main" val="3577014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0B6E181-71C5-4427-83C2-66550CAC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50" y="0"/>
            <a:ext cx="10546900" cy="6858000"/>
          </a:xfrm>
          <a:prstGeom prst="rect">
            <a:avLst/>
          </a:prstGeom>
        </p:spPr>
      </p:pic>
      <p:sp>
        <p:nvSpPr>
          <p:cNvPr id="3" name="Strzałka: w prawo 2">
            <a:extLst>
              <a:ext uri="{FF2B5EF4-FFF2-40B4-BE49-F238E27FC236}">
                <a16:creationId xmlns:a16="http://schemas.microsoft.com/office/drawing/2014/main" id="{0DABFC9C-DB93-44B0-B358-EF7B99DE0E7C}"/>
              </a:ext>
            </a:extLst>
          </p:cNvPr>
          <p:cNvSpPr/>
          <p:nvPr/>
        </p:nvSpPr>
        <p:spPr>
          <a:xfrm>
            <a:off x="2817341" y="5424616"/>
            <a:ext cx="1037967" cy="518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Powiększenie slajdu 5">
                <a:extLst>
                  <a:ext uri="{FF2B5EF4-FFF2-40B4-BE49-F238E27FC236}">
                    <a16:creationId xmlns:a16="http://schemas.microsoft.com/office/drawing/2014/main" id="{7EF54FB1-3220-43EB-8317-BA2740EECB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65821215"/>
                  </p:ext>
                </p:extLst>
              </p:nvPr>
            </p:nvGraphicFramePr>
            <p:xfrm>
              <a:off x="3735863" y="5943600"/>
              <a:ext cx="1532910" cy="862262"/>
            </p:xfrm>
            <a:graphic>
              <a:graphicData uri="http://schemas.microsoft.com/office/powerpoint/2016/slidezoom">
                <pslz:sldZm>
                  <pslz:sldZmObj sldId="266" cId="2489270060">
                    <pslz:zmPr id="{4CF9A899-A8FF-4E7A-A133-EE95B642A9A8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532910" cy="8622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Powiększenie slajdu 5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EF54FB1-3220-43EB-8317-BA2740EECB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35863" y="5943600"/>
                <a:ext cx="1532910" cy="8622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0008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6616F5E-899D-460B-90D4-34365F15FA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3" r="2" b="5385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Powiększenie slajdu 6">
                <a:extLst>
                  <a:ext uri="{FF2B5EF4-FFF2-40B4-BE49-F238E27FC236}">
                    <a16:creationId xmlns:a16="http://schemas.microsoft.com/office/drawing/2014/main" id="{53FCA5CA-9579-4C1E-906C-4C57456E41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54136584"/>
                  </p:ext>
                </p:extLst>
              </p:nvPr>
            </p:nvGraphicFramePr>
            <p:xfrm>
              <a:off x="7877908" y="4864784"/>
              <a:ext cx="3048000" cy="1714500"/>
            </p:xfrm>
            <a:graphic>
              <a:graphicData uri="http://schemas.microsoft.com/office/powerpoint/2016/slidezoom">
                <pslz:sldZm>
                  <pslz:sldZmObj sldId="267" cId="3065460397">
                    <pslz:zmPr id="{6E12B913-CFE6-47B7-93E9-83037C32761B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Powiększenie slajdu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3FCA5CA-9579-4C1E-906C-4C57456E41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7908" y="4864784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8" name="pole tekstowe 7">
            <a:extLst>
              <a:ext uri="{FF2B5EF4-FFF2-40B4-BE49-F238E27FC236}">
                <a16:creationId xmlns:a16="http://schemas.microsoft.com/office/drawing/2014/main" id="{45C89CD3-875B-4D6E-9D49-9F172CA63347}"/>
              </a:ext>
            </a:extLst>
          </p:cNvPr>
          <p:cNvSpPr txBox="1"/>
          <p:nvPr/>
        </p:nvSpPr>
        <p:spPr>
          <a:xfrm>
            <a:off x="8187473" y="4355235"/>
            <a:ext cx="2428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/>
              <a:t>Po dodaniu auta</a:t>
            </a:r>
          </a:p>
        </p:txBody>
      </p:sp>
    </p:spTree>
    <p:extLst>
      <p:ext uri="{BB962C8B-B14F-4D97-AF65-F5344CB8AC3E}">
        <p14:creationId xmlns:p14="http://schemas.microsoft.com/office/powerpoint/2010/main" val="248927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13CB28FE-49B6-4F69-8FEE-3E6A25D96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2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46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czarny, samochód, ulica, siedzi&#10;&#10;Opis wygenerowany automatycznie">
            <a:extLst>
              <a:ext uri="{FF2B5EF4-FFF2-40B4-BE49-F238E27FC236}">
                <a16:creationId xmlns:a16="http://schemas.microsoft.com/office/drawing/2014/main" id="{EC10661D-1298-4EB6-8389-6674B0F85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3541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  <p:sp>
        <p:nvSpPr>
          <p:cNvPr id="3" name="Strzałka: w górę 2">
            <a:extLst>
              <a:ext uri="{FF2B5EF4-FFF2-40B4-BE49-F238E27FC236}">
                <a16:creationId xmlns:a16="http://schemas.microsoft.com/office/drawing/2014/main" id="{8CC631CA-C1A9-4A57-A7DE-3836FF5F3B17}"/>
              </a:ext>
            </a:extLst>
          </p:cNvPr>
          <p:cNvSpPr/>
          <p:nvPr/>
        </p:nvSpPr>
        <p:spPr>
          <a:xfrm>
            <a:off x="6640483" y="207782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Powiększenie slajdu 3">
                <a:extLst>
                  <a:ext uri="{FF2B5EF4-FFF2-40B4-BE49-F238E27FC236}">
                    <a16:creationId xmlns:a16="http://schemas.microsoft.com/office/drawing/2014/main" id="{CD9753A6-4507-4253-93FE-47A7CA110E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50323459"/>
                  </p:ext>
                </p:extLst>
              </p:nvPr>
            </p:nvGraphicFramePr>
            <p:xfrm>
              <a:off x="4019716" y="276784"/>
              <a:ext cx="2560870" cy="1440489"/>
            </p:xfrm>
            <a:graphic>
              <a:graphicData uri="http://schemas.microsoft.com/office/powerpoint/2016/slidezoom">
                <pslz:sldZm>
                  <pslz:sldZmObj sldId="269" cId="1618609997">
                    <pslz:zmPr id="{13FBD8EF-7841-4270-B610-AB65EE8D43D2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870" cy="1440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Powiększenie slajdu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D9753A6-4507-4253-93FE-47A7CA110E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19716" y="276784"/>
                <a:ext cx="2560870" cy="1440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606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59FE64F-8C7C-4188-A993-A3189A3DE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6938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09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F28267E7-F811-4339-91DD-FB95BB3570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6278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  <p:sp>
        <p:nvSpPr>
          <p:cNvPr id="3" name="Strzałka: w górę 2">
            <a:extLst>
              <a:ext uri="{FF2B5EF4-FFF2-40B4-BE49-F238E27FC236}">
                <a16:creationId xmlns:a16="http://schemas.microsoft.com/office/drawing/2014/main" id="{9A52C6CA-E788-4576-A116-8B022F09B082}"/>
              </a:ext>
            </a:extLst>
          </p:cNvPr>
          <p:cNvSpPr/>
          <p:nvPr/>
        </p:nvSpPr>
        <p:spPr>
          <a:xfrm>
            <a:off x="7837912" y="1143953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Powiększenie slajdu 4">
                <a:extLst>
                  <a:ext uri="{FF2B5EF4-FFF2-40B4-BE49-F238E27FC236}">
                    <a16:creationId xmlns:a16="http://schemas.microsoft.com/office/drawing/2014/main" id="{240E6113-FBB9-4805-B3BE-8E9FD2F98E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0965441"/>
                  </p:ext>
                </p:extLst>
              </p:nvPr>
            </p:nvGraphicFramePr>
            <p:xfrm>
              <a:off x="4789912" y="1143953"/>
              <a:ext cx="3048000" cy="1714500"/>
            </p:xfrm>
            <a:graphic>
              <a:graphicData uri="http://schemas.microsoft.com/office/powerpoint/2016/slidezoom">
                <pslz:sldZm>
                  <pslz:sldZmObj sldId="271" cId="2429018101">
                    <pslz:zmPr id="{153F6379-0EB9-4BE6-92D7-82DAE9D2163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Powiększenie slajdu 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40E6113-FBB9-4805-B3BE-8E9FD2F98E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912" y="1143953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581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02ED4489-7CD2-4F95-953E-6EF28B1A3B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0" r="2" b="3180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1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droga, samochód, czarny, siedzi&#10;&#10;Opis wygenerowany automatycznie">
            <a:extLst>
              <a:ext uri="{FF2B5EF4-FFF2-40B4-BE49-F238E27FC236}">
                <a16:creationId xmlns:a16="http://schemas.microsoft.com/office/drawing/2014/main" id="{F63366C8-4D49-4C66-85B3-E0C567252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6" r="2" b="2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  <p:sp>
        <p:nvSpPr>
          <p:cNvPr id="3" name="Strzałka: w górę 2">
            <a:extLst>
              <a:ext uri="{FF2B5EF4-FFF2-40B4-BE49-F238E27FC236}">
                <a16:creationId xmlns:a16="http://schemas.microsoft.com/office/drawing/2014/main" id="{131370C7-53A5-4CC4-B051-12395D926514}"/>
              </a:ext>
            </a:extLst>
          </p:cNvPr>
          <p:cNvSpPr/>
          <p:nvPr/>
        </p:nvSpPr>
        <p:spPr>
          <a:xfrm>
            <a:off x="8033854" y="730296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Powiększenie slajdu 5">
                <a:extLst>
                  <a:ext uri="{FF2B5EF4-FFF2-40B4-BE49-F238E27FC236}">
                    <a16:creationId xmlns:a16="http://schemas.microsoft.com/office/drawing/2014/main" id="{63AC7AF7-B5CE-4D67-A7AE-91D74288364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86001287"/>
                  </p:ext>
                </p:extLst>
              </p:nvPr>
            </p:nvGraphicFramePr>
            <p:xfrm>
              <a:off x="4985854" y="730296"/>
              <a:ext cx="3048000" cy="1714500"/>
            </p:xfrm>
            <a:graphic>
              <a:graphicData uri="http://schemas.microsoft.com/office/powerpoint/2016/slidezoom">
                <pslz:sldZm>
                  <pslz:sldZmObj sldId="273" cId="1068410111">
                    <pslz:zmPr id="{F56B0EB4-A18F-48B1-8666-D1A2E5A31533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Powiększenie slajdu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3AC7AF7-B5CE-4D67-A7AE-91D7428836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85854" y="73029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357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37E73F6-B165-4A58-92B4-C36884B204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rgbClr val="485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78B70C-B6BF-4E6A-8212-2C21C69FC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rgbClr val="F85C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1557DEA2-1E7B-455F-AF06-4F84F44C01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2410"/>
          <a:stretch/>
        </p:blipFill>
        <p:spPr>
          <a:xfrm>
            <a:off x="1006713" y="10"/>
            <a:ext cx="1118528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410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C53AE21-CD72-4A37-BD48-CF3BB5496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Pytania?</a:t>
            </a:r>
          </a:p>
        </p:txBody>
      </p:sp>
      <p:pic>
        <p:nvPicPr>
          <p:cNvPr id="5" name="Symbol zastępczy zawartości 4" descr="Obraz zawierający trawa, zewnętrzne, osoba, mężczyzna&#10;&#10;Opis wygenerowany automatycznie">
            <a:extLst>
              <a:ext uri="{FF2B5EF4-FFF2-40B4-BE49-F238E27FC236}">
                <a16:creationId xmlns:a16="http://schemas.microsoft.com/office/drawing/2014/main" id="{F98FD4A2-B3D3-4FBD-B4C1-7F2370C251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24" y="1673814"/>
            <a:ext cx="8342952" cy="4692911"/>
          </a:xfrm>
        </p:spPr>
      </p:pic>
    </p:spTree>
    <p:extLst>
      <p:ext uri="{BB962C8B-B14F-4D97-AF65-F5344CB8AC3E}">
        <p14:creationId xmlns:p14="http://schemas.microsoft.com/office/powerpoint/2010/main" val="1656160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A55B040-B0FB-4244-9569-01BBC6060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A847796-F81C-418E-8D47-C80B61DB3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pl-PL" dirty="0"/>
              <a:t>Problem, który chcieliśmy rozwiązać</a:t>
            </a:r>
          </a:p>
          <a:p>
            <a:pPr marL="514350" indent="-514350">
              <a:buFont typeface="+mj-lt"/>
              <a:buAutoNum type="romanUcPeriod"/>
            </a:pPr>
            <a:r>
              <a:rPr lang="pl-PL" dirty="0"/>
              <a:t>Pomysł</a:t>
            </a:r>
          </a:p>
          <a:p>
            <a:pPr marL="514350" indent="-514350">
              <a:buFont typeface="+mj-lt"/>
              <a:buAutoNum type="romanUcPeriod"/>
            </a:pPr>
            <a:r>
              <a:rPr lang="pl-PL" dirty="0"/>
              <a:t>Przedstawienie aplikacji</a:t>
            </a:r>
          </a:p>
          <a:p>
            <a:pPr marL="514350" indent="-514350">
              <a:buFont typeface="+mj-lt"/>
              <a:buAutoNum type="romanUcPeriod"/>
            </a:pPr>
            <a:r>
              <a:rPr lang="pl-PL" dirty="0"/>
              <a:t>Pytania</a:t>
            </a:r>
          </a:p>
          <a:p>
            <a:pPr marL="514350" indent="-514350">
              <a:buFont typeface="+mj-lt"/>
              <a:buAutoNum type="romanU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96647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DBDB240-9FC9-4EDA-99C9-554E1E37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Dziękujemy za uwagę!</a:t>
            </a:r>
          </a:p>
        </p:txBody>
      </p:sp>
    </p:spTree>
    <p:extLst>
      <p:ext uri="{BB962C8B-B14F-4D97-AF65-F5344CB8AC3E}">
        <p14:creationId xmlns:p14="http://schemas.microsoft.com/office/powerpoint/2010/main" val="16056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1395C1E-2648-4FFC-AC7C-2C1708351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7379FE-10D6-4FEA-BEA3-5E2034A44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FB7BFA-EBDD-467C-B253-EFA700504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A9D773-2FA9-4E93-A01A-AEECF93EB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4E884E-CFA2-4B31-8157-DA73B88463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55E855-74FA-4AD3-B859-2488383A9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91CD00-2EAB-4689-A44A-C4687605E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E4E23EB-7D1F-4223-8BC1-FB83F69F2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2698634-69E1-4F09-BCF7-366A5A5C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675C6A3-66C2-4CB7-AC7E-F274B7277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2E5A367-0F56-4156-A2AE-FAD07299A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AAEB5E-C547-4C88-B0D8-F24BE79FD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74DCE7-E922-457A-88B0-4299A3DA6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A2C0494-352A-400C-B9E3-6F35E5C8E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254" y="5166421"/>
            <a:ext cx="8445357" cy="8835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4800" dirty="0"/>
              <a:t>I. </a:t>
            </a:r>
            <a:r>
              <a:rPr lang="en-US" sz="4800" dirty="0"/>
              <a:t>Problem</a:t>
            </a:r>
          </a:p>
        </p:txBody>
      </p:sp>
      <p:pic>
        <p:nvPicPr>
          <p:cNvPr id="5" name="Symbol zastępczy zawartości 4" descr="Obraz zawierający trawa, zewnętrzne, samochód, motocykl&#10;&#10;Opis wygenerowany automatycznie">
            <a:extLst>
              <a:ext uri="{FF2B5EF4-FFF2-40B4-BE49-F238E27FC236}">
                <a16:creationId xmlns:a16="http://schemas.microsoft.com/office/drawing/2014/main" id="{DECD0ABD-8740-436B-8ED7-B28864EFF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364" r="2" b="2"/>
          <a:stretch/>
        </p:blipFill>
        <p:spPr>
          <a:xfrm>
            <a:off x="1648589" y="647190"/>
            <a:ext cx="4447502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8" name="Obraz 7" descr="Obraz zawierający trawa, zewnętrzne, pole, zaparkowane&#10;&#10;Opis wygenerowany automatycznie">
            <a:extLst>
              <a:ext uri="{FF2B5EF4-FFF2-40B4-BE49-F238E27FC236}">
                <a16:creationId xmlns:a16="http://schemas.microsoft.com/office/drawing/2014/main" id="{8B15A64C-E3B5-498E-AC04-66E8A5A9564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r="2" b="1781"/>
          <a:stretch/>
        </p:blipFill>
        <p:spPr>
          <a:xfrm>
            <a:off x="6275762" y="647191"/>
            <a:ext cx="4466306" cy="32901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47B410D-C384-4834-95F7-EFE768C439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5" name="Symbol zastępczy zawartości 4" descr="Obraz zawierający osoba, mężczyzna, okulary, patrzenie&#10;&#10;Opis wygenerowany automatycznie">
            <a:extLst>
              <a:ext uri="{FF2B5EF4-FFF2-40B4-BE49-F238E27FC236}">
                <a16:creationId xmlns:a16="http://schemas.microsoft.com/office/drawing/2014/main" id="{98FC40E4-1941-4FC2-B4F5-E9DFD5DEFB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9362" r="-1" b="6365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D7406D4-5C13-4C25-AB5E-604DAEE6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/>
              <a:t>II. Pomysł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92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147E635D-C3B4-465B-AF24-991B6BF63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A0623D0-396B-499E-BBFB-C17F1BB0F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Obraz 16">
            <a:extLst>
              <a:ext uri="{FF2B5EF4-FFF2-40B4-BE49-F238E27FC236}">
                <a16:creationId xmlns:a16="http://schemas.microsoft.com/office/drawing/2014/main" id="{4832D0FD-04B5-4799-AA07-DB653731C4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1" r="-1" b="16236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1AF192C-698D-4635-9C9F-F9769A56A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1D7406D4-5C13-4C25-AB5E-604DAEE60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3311" y="2275112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sz="6600" dirty="0"/>
              <a:t>I</a:t>
            </a:r>
            <a:r>
              <a:rPr lang="en-US" sz="6600" dirty="0"/>
              <a:t>II. </a:t>
            </a:r>
            <a:r>
              <a:rPr lang="pl-PL" sz="6600" dirty="0"/>
              <a:t>Aplikacja</a:t>
            </a:r>
            <a:endParaRPr lang="en-US" sz="6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4E56C4B-C9E0-4F01-AF43-E69279A06A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654A17-56DA-4921-A42B-DE255FA66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563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2C0AF69-6DD8-4C2D-9BDD-65328373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03BEDC1-D767-4EE1-B1E8-797F116122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730" y="1430086"/>
            <a:ext cx="7796540" cy="3997828"/>
          </a:xfrm>
        </p:spPr>
        <p:txBody>
          <a:bodyPr>
            <a:normAutofit/>
          </a:bodyPr>
          <a:lstStyle/>
          <a:p>
            <a:r>
              <a:rPr lang="pl-PL" sz="2800" dirty="0"/>
              <a:t>www.bobermarcin.pl/SerwisACO/index.php</a:t>
            </a:r>
          </a:p>
        </p:txBody>
      </p:sp>
    </p:spTree>
    <p:extLst>
      <p:ext uri="{BB962C8B-B14F-4D97-AF65-F5344CB8AC3E}">
        <p14:creationId xmlns:p14="http://schemas.microsoft.com/office/powerpoint/2010/main" val="179369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97B08B2-0DA5-4B7F-A47D-5C15ECFB0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Symbol zastępczy zawartości 3">
            <a:extLst>
              <a:ext uri="{FF2B5EF4-FFF2-40B4-BE49-F238E27FC236}">
                <a16:creationId xmlns:a16="http://schemas.microsoft.com/office/drawing/2014/main" id="{7373D103-724C-494A-A0BB-478BF5471D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7535" y="-321502"/>
            <a:ext cx="12189867" cy="79524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C770FC-6D2D-4B73-8219-CFEB0B146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D31FDA-BCB5-4B8D-8FB8-8CCF019C9F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0A298A-601D-412F-9A93-09DCA9DBE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74A3CD-596C-4FAC-8913-C98848CD2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A99299-7151-43AF-94CF-2ADA8412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4431479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3059EE-A71D-413A-B99A-BDDDFAF5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8570" y="2814875"/>
            <a:ext cx="2659944" cy="3607696"/>
          </a:xfrm>
        </p:spPr>
        <p:txBody>
          <a:bodyPr>
            <a:normAutofit/>
          </a:bodyPr>
          <a:lstStyle/>
          <a:p>
            <a:pPr algn="l"/>
            <a:r>
              <a:rPr lang="pl-PL" sz="4000" dirty="0"/>
              <a:t>Logowanie</a:t>
            </a:r>
            <a:br>
              <a:rPr lang="pl-PL" sz="4000" dirty="0"/>
            </a:br>
            <a:endParaRPr lang="pl-PL" sz="4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9BB4655-F250-4A6F-9526-13AFF6118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3755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załka: w górę 7">
            <a:extLst>
              <a:ext uri="{FF2B5EF4-FFF2-40B4-BE49-F238E27FC236}">
                <a16:creationId xmlns:a16="http://schemas.microsoft.com/office/drawing/2014/main" id="{F31D87FD-A30F-4C39-AC8F-93125E45EAB7}"/>
              </a:ext>
            </a:extLst>
          </p:cNvPr>
          <p:cNvSpPr/>
          <p:nvPr/>
        </p:nvSpPr>
        <p:spPr>
          <a:xfrm>
            <a:off x="9865008" y="965662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586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FA3880A-8D8F-466C-A4A1-F07BCDD37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C0A64CB-20A1-4508-B568-284EB04F7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DA14841-53A4-4935-BE65-C8373B8A6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77C2CF-B2DD-41C8-8B5E-152673376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377EE36-E59D-4778-8F99-4B470DA4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586C6C5-47AF-450A-932D-880EF823E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587901A-AA64-4940-9803-F67677851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996F86B-8A8D-482B-AB2B-1A8EE4EF2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F7B2BC4-6DAA-43BB-BBF8-74F594318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E9DBD7B-6F32-47F1-9654-A2CB59691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06CCF8-E75B-4B55-99FB-2D76CBD122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3F55E8D-2CEA-40CC-84B8-110F9CCFE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899BD-A4C7-4D2F-B882-E373ADDBF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442832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AD3059EE-A71D-413A-B99A-BDDDFAF5E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340" y="3207247"/>
            <a:ext cx="2728824" cy="2268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/>
              <a:t>Rejestracja</a:t>
            </a:r>
            <a:endParaRPr lang="en-US" sz="4000" dirty="0"/>
          </a:p>
        </p:txBody>
      </p:sp>
      <p:pic>
        <p:nvPicPr>
          <p:cNvPr id="17" name="Symbol zastępczy zawartości 3">
            <a:extLst>
              <a:ext uri="{FF2B5EF4-FFF2-40B4-BE49-F238E27FC236}">
                <a16:creationId xmlns:a16="http://schemas.microsoft.com/office/drawing/2014/main" id="{58604006-1382-4AF7-922A-A3892EFEADD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45" r="23499" b="-1"/>
          <a:stretch/>
        </p:blipFill>
        <p:spPr>
          <a:xfrm>
            <a:off x="5435859" y="227"/>
            <a:ext cx="5949061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C7118A3-ECB4-4619-AA16-3E9684D09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2586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54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 descr="Obraz zawierający samochód, czarny, siedzi, zaparkowane&#10;&#10;Opis wygenerowany automatycznie">
            <a:extLst>
              <a:ext uri="{FF2B5EF4-FFF2-40B4-BE49-F238E27FC236}">
                <a16:creationId xmlns:a16="http://schemas.microsoft.com/office/drawing/2014/main" id="{000B1494-5308-4B7C-AB0F-45DB2481A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68" r="2" b="2"/>
          <a:stretch/>
        </p:blipFill>
        <p:spPr>
          <a:xfrm>
            <a:off x="1006713" y="10"/>
            <a:ext cx="10379041" cy="6857990"/>
          </a:xfrm>
          <a:prstGeom prst="rect">
            <a:avLst/>
          </a:prstGeom>
        </p:spPr>
      </p:pic>
      <p:sp>
        <p:nvSpPr>
          <p:cNvPr id="6" name="Strzałka: w górę 5">
            <a:extLst>
              <a:ext uri="{FF2B5EF4-FFF2-40B4-BE49-F238E27FC236}">
                <a16:creationId xmlns:a16="http://schemas.microsoft.com/office/drawing/2014/main" id="{5B8CE168-1212-42CD-A912-1150EDAEC883}"/>
              </a:ext>
            </a:extLst>
          </p:cNvPr>
          <p:cNvSpPr/>
          <p:nvPr/>
        </p:nvSpPr>
        <p:spPr>
          <a:xfrm>
            <a:off x="6553397" y="817382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trzałka: w górę 7">
            <a:extLst>
              <a:ext uri="{FF2B5EF4-FFF2-40B4-BE49-F238E27FC236}">
                <a16:creationId xmlns:a16="http://schemas.microsoft.com/office/drawing/2014/main" id="{B42918C0-F2A4-4765-9DAD-62ED2BDAF03A}"/>
              </a:ext>
            </a:extLst>
          </p:cNvPr>
          <p:cNvSpPr/>
          <p:nvPr/>
        </p:nvSpPr>
        <p:spPr>
          <a:xfrm>
            <a:off x="8089754" y="772071"/>
            <a:ext cx="605403" cy="113682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Powiększenie slajdu 3">
                <a:extLst>
                  <a:ext uri="{FF2B5EF4-FFF2-40B4-BE49-F238E27FC236}">
                    <a16:creationId xmlns:a16="http://schemas.microsoft.com/office/drawing/2014/main" id="{0D511FE4-CD08-4042-AF11-3642A47CD7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883479"/>
                  </p:ext>
                </p:extLst>
              </p:nvPr>
            </p:nvGraphicFramePr>
            <p:xfrm>
              <a:off x="8695157" y="817382"/>
              <a:ext cx="2799651" cy="1574804"/>
            </p:xfrm>
            <a:graphic>
              <a:graphicData uri="http://schemas.microsoft.com/office/powerpoint/2016/slidezoom">
                <pslz:sldZm>
                  <pslz:sldZmObj sldId="265" cId="2880008443">
                    <pslz:zmPr id="{31580E64-0EAC-4F1F-A1F1-C2ACB582260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99651" cy="157480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Powiększenie slajdu 3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D511FE4-CD08-4042-AF11-3642A47CD7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95157" y="817382"/>
                <a:ext cx="2799651" cy="157480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Powiększenie slajdu 9">
                <a:extLst>
                  <a:ext uri="{FF2B5EF4-FFF2-40B4-BE49-F238E27FC236}">
                    <a16:creationId xmlns:a16="http://schemas.microsoft.com/office/drawing/2014/main" id="{75CBA057-AD32-4539-AFE9-ACF4A6C3FC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01059670"/>
                  </p:ext>
                </p:extLst>
              </p:nvPr>
            </p:nvGraphicFramePr>
            <p:xfrm>
              <a:off x="3932630" y="929926"/>
              <a:ext cx="2560870" cy="1440489"/>
            </p:xfrm>
            <a:graphic>
              <a:graphicData uri="http://schemas.microsoft.com/office/powerpoint/2016/slidezoom">
                <pslz:sldZm>
                  <pslz:sldZmObj sldId="269" cId="1618609997">
                    <pslz:zmPr id="{13FBD8EF-7841-4270-B610-AB65EE8D43D2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560870" cy="144048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Powiększenie slajdu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5CBA057-AD32-4539-AFE9-ACF4A6C3F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32630" y="929926"/>
                <a:ext cx="2560870" cy="144048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8419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Niebieskozielony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804</Words>
  <Application>Microsoft Office PowerPoint</Application>
  <PresentationFormat>Panoramiczny</PresentationFormat>
  <Paragraphs>64</Paragraphs>
  <Slides>20</Slides>
  <Notes>20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20</vt:i4>
      </vt:variant>
    </vt:vector>
  </HeadingPairs>
  <TitlesOfParts>
    <vt:vector size="26" baseType="lpstr">
      <vt:lpstr>Arial</vt:lpstr>
      <vt:lpstr>Calibri</vt:lpstr>
      <vt:lpstr>MS Shell Dlg 2</vt:lpstr>
      <vt:lpstr>Wingdings</vt:lpstr>
      <vt:lpstr>Wingdings 3</vt:lpstr>
      <vt:lpstr>Madison</vt:lpstr>
      <vt:lpstr>Serwis dla warsztatu samochodowego</vt:lpstr>
      <vt:lpstr>Agenda</vt:lpstr>
      <vt:lpstr>I. Problem</vt:lpstr>
      <vt:lpstr>II. Pomysł</vt:lpstr>
      <vt:lpstr>III. Aplikacja</vt:lpstr>
      <vt:lpstr>Link</vt:lpstr>
      <vt:lpstr>Logowanie </vt:lpstr>
      <vt:lpstr>Rejestracja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Pytania?</vt:lpstr>
      <vt:lpstr>Dziękujemy za uwagę!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Serwis dla warsztatu samochodowego</dc:title>
  <dc:creator>Rafał Rzewucki (248926)</dc:creator>
  <cp:lastModifiedBy>Rafał Rzewucki (248926)</cp:lastModifiedBy>
  <cp:revision>4</cp:revision>
  <dcterms:created xsi:type="dcterms:W3CDTF">2020-06-10T10:00:54Z</dcterms:created>
  <dcterms:modified xsi:type="dcterms:W3CDTF">2020-06-10T10:59:39Z</dcterms:modified>
</cp:coreProperties>
</file>